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0" r:id="rId2"/>
    <p:sldId id="261" r:id="rId3"/>
    <p:sldId id="259" r:id="rId4"/>
    <p:sldId id="258" r:id="rId5"/>
    <p:sldId id="256" r:id="rId6"/>
    <p:sldId id="257" r:id="rId7"/>
    <p:sldId id="262"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6600"/>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50" d="100"/>
          <a:sy n="50" d="100"/>
        </p:scale>
        <p:origin x="1284" y="4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57AA8-E5FD-4A3D-A2D7-379662DC2FB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40CE51F-C051-4366-A3C6-6450DE84AE1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D06544D-F520-4353-B9E3-67C98BB2E964}"/>
              </a:ext>
            </a:extLst>
          </p:cNvPr>
          <p:cNvSpPr>
            <a:spLocks noGrp="1"/>
          </p:cNvSpPr>
          <p:nvPr>
            <p:ph type="dt" sz="half" idx="10"/>
          </p:nvPr>
        </p:nvSpPr>
        <p:spPr/>
        <p:txBody>
          <a:bodyPr/>
          <a:lstStyle/>
          <a:p>
            <a:fld id="{DFA3C8D8-3226-4AC9-B8DA-FDDA1528D045}" type="datetimeFigureOut">
              <a:rPr lang="en-GB" smtClean="0"/>
              <a:t>22/05/2018</a:t>
            </a:fld>
            <a:endParaRPr lang="en-GB"/>
          </a:p>
        </p:txBody>
      </p:sp>
      <p:sp>
        <p:nvSpPr>
          <p:cNvPr id="5" name="Footer Placeholder 4">
            <a:extLst>
              <a:ext uri="{FF2B5EF4-FFF2-40B4-BE49-F238E27FC236}">
                <a16:creationId xmlns:a16="http://schemas.microsoft.com/office/drawing/2014/main" id="{203C802E-DDD0-4282-B078-4439E1FA7CC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987BAA3-CF22-42D5-B0F8-AD2C3CB55C87}"/>
              </a:ext>
            </a:extLst>
          </p:cNvPr>
          <p:cNvSpPr>
            <a:spLocks noGrp="1"/>
          </p:cNvSpPr>
          <p:nvPr>
            <p:ph type="sldNum" sz="quarter" idx="12"/>
          </p:nvPr>
        </p:nvSpPr>
        <p:spPr/>
        <p:txBody>
          <a:bodyPr/>
          <a:lstStyle/>
          <a:p>
            <a:fld id="{000756B5-1756-446C-9676-DFB68CF5F97E}" type="slidenum">
              <a:rPr lang="en-GB" smtClean="0"/>
              <a:t>‹#›</a:t>
            </a:fld>
            <a:endParaRPr lang="en-GB"/>
          </a:p>
        </p:txBody>
      </p:sp>
    </p:spTree>
    <p:extLst>
      <p:ext uri="{BB962C8B-B14F-4D97-AF65-F5344CB8AC3E}">
        <p14:creationId xmlns:p14="http://schemas.microsoft.com/office/powerpoint/2010/main" val="2134858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EC81E-10FD-4851-9777-C10B40E664B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6BD39C7-16D3-4BDE-8E0F-78C0FD61068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F8836D4-EB09-4D4C-B3A5-27A8B1DB2381}"/>
              </a:ext>
            </a:extLst>
          </p:cNvPr>
          <p:cNvSpPr>
            <a:spLocks noGrp="1"/>
          </p:cNvSpPr>
          <p:nvPr>
            <p:ph type="dt" sz="half" idx="10"/>
          </p:nvPr>
        </p:nvSpPr>
        <p:spPr/>
        <p:txBody>
          <a:bodyPr/>
          <a:lstStyle/>
          <a:p>
            <a:fld id="{DFA3C8D8-3226-4AC9-B8DA-FDDA1528D045}" type="datetimeFigureOut">
              <a:rPr lang="en-GB" smtClean="0"/>
              <a:t>22/05/2018</a:t>
            </a:fld>
            <a:endParaRPr lang="en-GB"/>
          </a:p>
        </p:txBody>
      </p:sp>
      <p:sp>
        <p:nvSpPr>
          <p:cNvPr id="5" name="Footer Placeholder 4">
            <a:extLst>
              <a:ext uri="{FF2B5EF4-FFF2-40B4-BE49-F238E27FC236}">
                <a16:creationId xmlns:a16="http://schemas.microsoft.com/office/drawing/2014/main" id="{2CA44CA6-3545-4ED0-8F55-A9833E1637F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202BE2C-1BDC-4B25-B917-E929469629F3}"/>
              </a:ext>
            </a:extLst>
          </p:cNvPr>
          <p:cNvSpPr>
            <a:spLocks noGrp="1"/>
          </p:cNvSpPr>
          <p:nvPr>
            <p:ph type="sldNum" sz="quarter" idx="12"/>
          </p:nvPr>
        </p:nvSpPr>
        <p:spPr/>
        <p:txBody>
          <a:bodyPr/>
          <a:lstStyle/>
          <a:p>
            <a:fld id="{000756B5-1756-446C-9676-DFB68CF5F97E}" type="slidenum">
              <a:rPr lang="en-GB" smtClean="0"/>
              <a:t>‹#›</a:t>
            </a:fld>
            <a:endParaRPr lang="en-GB"/>
          </a:p>
        </p:txBody>
      </p:sp>
    </p:spTree>
    <p:extLst>
      <p:ext uri="{BB962C8B-B14F-4D97-AF65-F5344CB8AC3E}">
        <p14:creationId xmlns:p14="http://schemas.microsoft.com/office/powerpoint/2010/main" val="24814219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D2AE73E-2C63-441F-8763-80C26A50A74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6926717-41D0-4550-8FFB-B8D15F45AA83}"/>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C11BA45-7F9B-44FD-B5FF-984064C37D34}"/>
              </a:ext>
            </a:extLst>
          </p:cNvPr>
          <p:cNvSpPr>
            <a:spLocks noGrp="1"/>
          </p:cNvSpPr>
          <p:nvPr>
            <p:ph type="dt" sz="half" idx="10"/>
          </p:nvPr>
        </p:nvSpPr>
        <p:spPr/>
        <p:txBody>
          <a:bodyPr/>
          <a:lstStyle/>
          <a:p>
            <a:fld id="{DFA3C8D8-3226-4AC9-B8DA-FDDA1528D045}" type="datetimeFigureOut">
              <a:rPr lang="en-GB" smtClean="0"/>
              <a:t>22/05/2018</a:t>
            </a:fld>
            <a:endParaRPr lang="en-GB"/>
          </a:p>
        </p:txBody>
      </p:sp>
      <p:sp>
        <p:nvSpPr>
          <p:cNvPr id="5" name="Footer Placeholder 4">
            <a:extLst>
              <a:ext uri="{FF2B5EF4-FFF2-40B4-BE49-F238E27FC236}">
                <a16:creationId xmlns:a16="http://schemas.microsoft.com/office/drawing/2014/main" id="{538A2F1C-7AFF-47FE-84EC-3F8940A7420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43609C7-31A2-4C04-A71B-066021D87471}"/>
              </a:ext>
            </a:extLst>
          </p:cNvPr>
          <p:cNvSpPr>
            <a:spLocks noGrp="1"/>
          </p:cNvSpPr>
          <p:nvPr>
            <p:ph type="sldNum" sz="quarter" idx="12"/>
          </p:nvPr>
        </p:nvSpPr>
        <p:spPr/>
        <p:txBody>
          <a:bodyPr/>
          <a:lstStyle/>
          <a:p>
            <a:fld id="{000756B5-1756-446C-9676-DFB68CF5F97E}" type="slidenum">
              <a:rPr lang="en-GB" smtClean="0"/>
              <a:t>‹#›</a:t>
            </a:fld>
            <a:endParaRPr lang="en-GB"/>
          </a:p>
        </p:txBody>
      </p:sp>
    </p:spTree>
    <p:extLst>
      <p:ext uri="{BB962C8B-B14F-4D97-AF65-F5344CB8AC3E}">
        <p14:creationId xmlns:p14="http://schemas.microsoft.com/office/powerpoint/2010/main" val="8476544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1ADD4C-2FAA-48F5-89B7-A01F1945CF1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6E5FFD8-A55A-4E91-A71B-895D4A82F01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50FF4C8-5FFA-4B32-A0B5-1220E057D119}"/>
              </a:ext>
            </a:extLst>
          </p:cNvPr>
          <p:cNvSpPr>
            <a:spLocks noGrp="1"/>
          </p:cNvSpPr>
          <p:nvPr>
            <p:ph type="dt" sz="half" idx="10"/>
          </p:nvPr>
        </p:nvSpPr>
        <p:spPr/>
        <p:txBody>
          <a:bodyPr/>
          <a:lstStyle/>
          <a:p>
            <a:fld id="{DFA3C8D8-3226-4AC9-B8DA-FDDA1528D045}" type="datetimeFigureOut">
              <a:rPr lang="en-GB" smtClean="0"/>
              <a:t>22/05/2018</a:t>
            </a:fld>
            <a:endParaRPr lang="en-GB"/>
          </a:p>
        </p:txBody>
      </p:sp>
      <p:sp>
        <p:nvSpPr>
          <p:cNvPr id="5" name="Footer Placeholder 4">
            <a:extLst>
              <a:ext uri="{FF2B5EF4-FFF2-40B4-BE49-F238E27FC236}">
                <a16:creationId xmlns:a16="http://schemas.microsoft.com/office/drawing/2014/main" id="{354DB2D3-F601-45F3-B49F-0DCCC849FC6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7310DB9-FCD5-49E6-93A0-5177EF9CAE1F}"/>
              </a:ext>
            </a:extLst>
          </p:cNvPr>
          <p:cNvSpPr>
            <a:spLocks noGrp="1"/>
          </p:cNvSpPr>
          <p:nvPr>
            <p:ph type="sldNum" sz="quarter" idx="12"/>
          </p:nvPr>
        </p:nvSpPr>
        <p:spPr/>
        <p:txBody>
          <a:bodyPr/>
          <a:lstStyle/>
          <a:p>
            <a:fld id="{000756B5-1756-446C-9676-DFB68CF5F97E}" type="slidenum">
              <a:rPr lang="en-GB" smtClean="0"/>
              <a:t>‹#›</a:t>
            </a:fld>
            <a:endParaRPr lang="en-GB"/>
          </a:p>
        </p:txBody>
      </p:sp>
    </p:spTree>
    <p:extLst>
      <p:ext uri="{BB962C8B-B14F-4D97-AF65-F5344CB8AC3E}">
        <p14:creationId xmlns:p14="http://schemas.microsoft.com/office/powerpoint/2010/main" val="40481825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3D9D1C-50C9-4219-A859-A07B9E0896F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B68F32C-05D7-4CBE-8328-F41547FD954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216AD31-2EAE-4851-88E0-D6D1F01385BA}"/>
              </a:ext>
            </a:extLst>
          </p:cNvPr>
          <p:cNvSpPr>
            <a:spLocks noGrp="1"/>
          </p:cNvSpPr>
          <p:nvPr>
            <p:ph type="dt" sz="half" idx="10"/>
          </p:nvPr>
        </p:nvSpPr>
        <p:spPr/>
        <p:txBody>
          <a:bodyPr/>
          <a:lstStyle/>
          <a:p>
            <a:fld id="{DFA3C8D8-3226-4AC9-B8DA-FDDA1528D045}" type="datetimeFigureOut">
              <a:rPr lang="en-GB" smtClean="0"/>
              <a:t>22/05/2018</a:t>
            </a:fld>
            <a:endParaRPr lang="en-GB"/>
          </a:p>
        </p:txBody>
      </p:sp>
      <p:sp>
        <p:nvSpPr>
          <p:cNvPr id="5" name="Footer Placeholder 4">
            <a:extLst>
              <a:ext uri="{FF2B5EF4-FFF2-40B4-BE49-F238E27FC236}">
                <a16:creationId xmlns:a16="http://schemas.microsoft.com/office/drawing/2014/main" id="{7FABBAB5-2CE3-4492-AF06-049796AF8C4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1A0560D-3832-4722-8B08-68D456E536A1}"/>
              </a:ext>
            </a:extLst>
          </p:cNvPr>
          <p:cNvSpPr>
            <a:spLocks noGrp="1"/>
          </p:cNvSpPr>
          <p:nvPr>
            <p:ph type="sldNum" sz="quarter" idx="12"/>
          </p:nvPr>
        </p:nvSpPr>
        <p:spPr/>
        <p:txBody>
          <a:bodyPr/>
          <a:lstStyle/>
          <a:p>
            <a:fld id="{000756B5-1756-446C-9676-DFB68CF5F97E}" type="slidenum">
              <a:rPr lang="en-GB" smtClean="0"/>
              <a:t>‹#›</a:t>
            </a:fld>
            <a:endParaRPr lang="en-GB"/>
          </a:p>
        </p:txBody>
      </p:sp>
    </p:spTree>
    <p:extLst>
      <p:ext uri="{BB962C8B-B14F-4D97-AF65-F5344CB8AC3E}">
        <p14:creationId xmlns:p14="http://schemas.microsoft.com/office/powerpoint/2010/main" val="15952514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06B8A-05A1-4B61-9338-AC9C0E7C5C2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3F273C0-4C1D-46F0-8A1D-6D6B49521B9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A8413EC-A8E9-4BFA-B2DA-977E1E4722A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8E6E91CD-8672-458C-898F-5C84AAEBB256}"/>
              </a:ext>
            </a:extLst>
          </p:cNvPr>
          <p:cNvSpPr>
            <a:spLocks noGrp="1"/>
          </p:cNvSpPr>
          <p:nvPr>
            <p:ph type="dt" sz="half" idx="10"/>
          </p:nvPr>
        </p:nvSpPr>
        <p:spPr/>
        <p:txBody>
          <a:bodyPr/>
          <a:lstStyle/>
          <a:p>
            <a:fld id="{DFA3C8D8-3226-4AC9-B8DA-FDDA1528D045}" type="datetimeFigureOut">
              <a:rPr lang="en-GB" smtClean="0"/>
              <a:t>22/05/2018</a:t>
            </a:fld>
            <a:endParaRPr lang="en-GB"/>
          </a:p>
        </p:txBody>
      </p:sp>
      <p:sp>
        <p:nvSpPr>
          <p:cNvPr id="6" name="Footer Placeholder 5">
            <a:extLst>
              <a:ext uri="{FF2B5EF4-FFF2-40B4-BE49-F238E27FC236}">
                <a16:creationId xmlns:a16="http://schemas.microsoft.com/office/drawing/2014/main" id="{05DE6F1C-4C84-4D66-8D8E-4D89CD5B4FA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C39A703-E705-4B50-9472-09DDD04F9EAF}"/>
              </a:ext>
            </a:extLst>
          </p:cNvPr>
          <p:cNvSpPr>
            <a:spLocks noGrp="1"/>
          </p:cNvSpPr>
          <p:nvPr>
            <p:ph type="sldNum" sz="quarter" idx="12"/>
          </p:nvPr>
        </p:nvSpPr>
        <p:spPr/>
        <p:txBody>
          <a:bodyPr/>
          <a:lstStyle/>
          <a:p>
            <a:fld id="{000756B5-1756-446C-9676-DFB68CF5F97E}" type="slidenum">
              <a:rPr lang="en-GB" smtClean="0"/>
              <a:t>‹#›</a:t>
            </a:fld>
            <a:endParaRPr lang="en-GB"/>
          </a:p>
        </p:txBody>
      </p:sp>
    </p:spTree>
    <p:extLst>
      <p:ext uri="{BB962C8B-B14F-4D97-AF65-F5344CB8AC3E}">
        <p14:creationId xmlns:p14="http://schemas.microsoft.com/office/powerpoint/2010/main" val="4322127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22BAF-5C38-4FD2-BA9F-8AF387D3451C}"/>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50639BA-A760-47C4-9140-57E926FDBBF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7F20076-A776-40D8-84DC-EC9EB61F53BC}"/>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D859669-60B1-4F56-8815-761FB55412E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3D69836-6D12-464D-8150-9F7612BF11C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BB32358-C080-42EA-9386-ED0C7B99E1A5}"/>
              </a:ext>
            </a:extLst>
          </p:cNvPr>
          <p:cNvSpPr>
            <a:spLocks noGrp="1"/>
          </p:cNvSpPr>
          <p:nvPr>
            <p:ph type="dt" sz="half" idx="10"/>
          </p:nvPr>
        </p:nvSpPr>
        <p:spPr/>
        <p:txBody>
          <a:bodyPr/>
          <a:lstStyle/>
          <a:p>
            <a:fld id="{DFA3C8D8-3226-4AC9-B8DA-FDDA1528D045}" type="datetimeFigureOut">
              <a:rPr lang="en-GB" smtClean="0"/>
              <a:t>22/05/2018</a:t>
            </a:fld>
            <a:endParaRPr lang="en-GB"/>
          </a:p>
        </p:txBody>
      </p:sp>
      <p:sp>
        <p:nvSpPr>
          <p:cNvPr id="8" name="Footer Placeholder 7">
            <a:extLst>
              <a:ext uri="{FF2B5EF4-FFF2-40B4-BE49-F238E27FC236}">
                <a16:creationId xmlns:a16="http://schemas.microsoft.com/office/drawing/2014/main" id="{A2D82F77-45F7-4987-915B-4C01EA5D25C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1142A01-603B-4FAC-82E0-E597658E81E0}"/>
              </a:ext>
            </a:extLst>
          </p:cNvPr>
          <p:cNvSpPr>
            <a:spLocks noGrp="1"/>
          </p:cNvSpPr>
          <p:nvPr>
            <p:ph type="sldNum" sz="quarter" idx="12"/>
          </p:nvPr>
        </p:nvSpPr>
        <p:spPr/>
        <p:txBody>
          <a:bodyPr/>
          <a:lstStyle/>
          <a:p>
            <a:fld id="{000756B5-1756-446C-9676-DFB68CF5F97E}" type="slidenum">
              <a:rPr lang="en-GB" smtClean="0"/>
              <a:t>‹#›</a:t>
            </a:fld>
            <a:endParaRPr lang="en-GB"/>
          </a:p>
        </p:txBody>
      </p:sp>
    </p:spTree>
    <p:extLst>
      <p:ext uri="{BB962C8B-B14F-4D97-AF65-F5344CB8AC3E}">
        <p14:creationId xmlns:p14="http://schemas.microsoft.com/office/powerpoint/2010/main" val="23565122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B5677-D458-46FC-AA42-FD424350870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C248B3E-774C-44A6-BA5C-12339FC1797B}"/>
              </a:ext>
            </a:extLst>
          </p:cNvPr>
          <p:cNvSpPr>
            <a:spLocks noGrp="1"/>
          </p:cNvSpPr>
          <p:nvPr>
            <p:ph type="dt" sz="half" idx="10"/>
          </p:nvPr>
        </p:nvSpPr>
        <p:spPr/>
        <p:txBody>
          <a:bodyPr/>
          <a:lstStyle/>
          <a:p>
            <a:fld id="{DFA3C8D8-3226-4AC9-B8DA-FDDA1528D045}" type="datetimeFigureOut">
              <a:rPr lang="en-GB" smtClean="0"/>
              <a:t>22/05/2018</a:t>
            </a:fld>
            <a:endParaRPr lang="en-GB"/>
          </a:p>
        </p:txBody>
      </p:sp>
      <p:sp>
        <p:nvSpPr>
          <p:cNvPr id="4" name="Footer Placeholder 3">
            <a:extLst>
              <a:ext uri="{FF2B5EF4-FFF2-40B4-BE49-F238E27FC236}">
                <a16:creationId xmlns:a16="http://schemas.microsoft.com/office/drawing/2014/main" id="{41202184-7636-4AE9-800A-66BC63953DC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C4611E2-9F54-4EBC-81EE-24CF30296030}"/>
              </a:ext>
            </a:extLst>
          </p:cNvPr>
          <p:cNvSpPr>
            <a:spLocks noGrp="1"/>
          </p:cNvSpPr>
          <p:nvPr>
            <p:ph type="sldNum" sz="quarter" idx="12"/>
          </p:nvPr>
        </p:nvSpPr>
        <p:spPr/>
        <p:txBody>
          <a:bodyPr/>
          <a:lstStyle/>
          <a:p>
            <a:fld id="{000756B5-1756-446C-9676-DFB68CF5F97E}" type="slidenum">
              <a:rPr lang="en-GB" smtClean="0"/>
              <a:t>‹#›</a:t>
            </a:fld>
            <a:endParaRPr lang="en-GB"/>
          </a:p>
        </p:txBody>
      </p:sp>
    </p:spTree>
    <p:extLst>
      <p:ext uri="{BB962C8B-B14F-4D97-AF65-F5344CB8AC3E}">
        <p14:creationId xmlns:p14="http://schemas.microsoft.com/office/powerpoint/2010/main" val="5308705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425F6AF-5A59-4C39-BFA7-7D1885443134}"/>
              </a:ext>
            </a:extLst>
          </p:cNvPr>
          <p:cNvSpPr>
            <a:spLocks noGrp="1"/>
          </p:cNvSpPr>
          <p:nvPr>
            <p:ph type="dt" sz="half" idx="10"/>
          </p:nvPr>
        </p:nvSpPr>
        <p:spPr/>
        <p:txBody>
          <a:bodyPr/>
          <a:lstStyle/>
          <a:p>
            <a:fld id="{DFA3C8D8-3226-4AC9-B8DA-FDDA1528D045}" type="datetimeFigureOut">
              <a:rPr lang="en-GB" smtClean="0"/>
              <a:t>22/05/2018</a:t>
            </a:fld>
            <a:endParaRPr lang="en-GB"/>
          </a:p>
        </p:txBody>
      </p:sp>
      <p:sp>
        <p:nvSpPr>
          <p:cNvPr id="3" name="Footer Placeholder 2">
            <a:extLst>
              <a:ext uri="{FF2B5EF4-FFF2-40B4-BE49-F238E27FC236}">
                <a16:creationId xmlns:a16="http://schemas.microsoft.com/office/drawing/2014/main" id="{7B098B3B-E90B-4FEB-84D9-4AA2BCE8AD3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8D7D0C5-9810-4D4F-B1A1-3D558EF91CF1}"/>
              </a:ext>
            </a:extLst>
          </p:cNvPr>
          <p:cNvSpPr>
            <a:spLocks noGrp="1"/>
          </p:cNvSpPr>
          <p:nvPr>
            <p:ph type="sldNum" sz="quarter" idx="12"/>
          </p:nvPr>
        </p:nvSpPr>
        <p:spPr/>
        <p:txBody>
          <a:bodyPr/>
          <a:lstStyle/>
          <a:p>
            <a:fld id="{000756B5-1756-446C-9676-DFB68CF5F97E}" type="slidenum">
              <a:rPr lang="en-GB" smtClean="0"/>
              <a:t>‹#›</a:t>
            </a:fld>
            <a:endParaRPr lang="en-GB"/>
          </a:p>
        </p:txBody>
      </p:sp>
    </p:spTree>
    <p:extLst>
      <p:ext uri="{BB962C8B-B14F-4D97-AF65-F5344CB8AC3E}">
        <p14:creationId xmlns:p14="http://schemas.microsoft.com/office/powerpoint/2010/main" val="42565115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1B0925-484E-48EC-908B-AC7D72266D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27483A6-C9FF-4720-AF9B-9D692CF4BBA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577844A-46C9-48E5-B747-27F788F16C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F1411E0-DB5D-4B60-883A-FA2464C6DF01}"/>
              </a:ext>
            </a:extLst>
          </p:cNvPr>
          <p:cNvSpPr>
            <a:spLocks noGrp="1"/>
          </p:cNvSpPr>
          <p:nvPr>
            <p:ph type="dt" sz="half" idx="10"/>
          </p:nvPr>
        </p:nvSpPr>
        <p:spPr/>
        <p:txBody>
          <a:bodyPr/>
          <a:lstStyle/>
          <a:p>
            <a:fld id="{DFA3C8D8-3226-4AC9-B8DA-FDDA1528D045}" type="datetimeFigureOut">
              <a:rPr lang="en-GB" smtClean="0"/>
              <a:t>22/05/2018</a:t>
            </a:fld>
            <a:endParaRPr lang="en-GB"/>
          </a:p>
        </p:txBody>
      </p:sp>
      <p:sp>
        <p:nvSpPr>
          <p:cNvPr id="6" name="Footer Placeholder 5">
            <a:extLst>
              <a:ext uri="{FF2B5EF4-FFF2-40B4-BE49-F238E27FC236}">
                <a16:creationId xmlns:a16="http://schemas.microsoft.com/office/drawing/2014/main" id="{DB5A1B4B-9F30-4258-8BAF-C17B384256B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7E7D926-A64F-436B-A38B-53B036F98490}"/>
              </a:ext>
            </a:extLst>
          </p:cNvPr>
          <p:cNvSpPr>
            <a:spLocks noGrp="1"/>
          </p:cNvSpPr>
          <p:nvPr>
            <p:ph type="sldNum" sz="quarter" idx="12"/>
          </p:nvPr>
        </p:nvSpPr>
        <p:spPr/>
        <p:txBody>
          <a:bodyPr/>
          <a:lstStyle/>
          <a:p>
            <a:fld id="{000756B5-1756-446C-9676-DFB68CF5F97E}" type="slidenum">
              <a:rPr lang="en-GB" smtClean="0"/>
              <a:t>‹#›</a:t>
            </a:fld>
            <a:endParaRPr lang="en-GB"/>
          </a:p>
        </p:txBody>
      </p:sp>
    </p:spTree>
    <p:extLst>
      <p:ext uri="{BB962C8B-B14F-4D97-AF65-F5344CB8AC3E}">
        <p14:creationId xmlns:p14="http://schemas.microsoft.com/office/powerpoint/2010/main" val="31802001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76129B-5ED5-4B38-86A4-AD767270EDA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F644443-C4A4-4C67-8ECA-75E6E813332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92DDACF-35C6-4418-BCAE-43ACE741C9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A834A07-7C51-4224-8713-C4FCEAB1BF54}"/>
              </a:ext>
            </a:extLst>
          </p:cNvPr>
          <p:cNvSpPr>
            <a:spLocks noGrp="1"/>
          </p:cNvSpPr>
          <p:nvPr>
            <p:ph type="dt" sz="half" idx="10"/>
          </p:nvPr>
        </p:nvSpPr>
        <p:spPr/>
        <p:txBody>
          <a:bodyPr/>
          <a:lstStyle/>
          <a:p>
            <a:fld id="{DFA3C8D8-3226-4AC9-B8DA-FDDA1528D045}" type="datetimeFigureOut">
              <a:rPr lang="en-GB" smtClean="0"/>
              <a:t>22/05/2018</a:t>
            </a:fld>
            <a:endParaRPr lang="en-GB"/>
          </a:p>
        </p:txBody>
      </p:sp>
      <p:sp>
        <p:nvSpPr>
          <p:cNvPr id="6" name="Footer Placeholder 5">
            <a:extLst>
              <a:ext uri="{FF2B5EF4-FFF2-40B4-BE49-F238E27FC236}">
                <a16:creationId xmlns:a16="http://schemas.microsoft.com/office/drawing/2014/main" id="{D210B2B0-C504-49FD-9162-9FD8829AC9F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335CDE4-90DB-4E20-BB2C-A3301D86D45A}"/>
              </a:ext>
            </a:extLst>
          </p:cNvPr>
          <p:cNvSpPr>
            <a:spLocks noGrp="1"/>
          </p:cNvSpPr>
          <p:nvPr>
            <p:ph type="sldNum" sz="quarter" idx="12"/>
          </p:nvPr>
        </p:nvSpPr>
        <p:spPr/>
        <p:txBody>
          <a:bodyPr/>
          <a:lstStyle/>
          <a:p>
            <a:fld id="{000756B5-1756-446C-9676-DFB68CF5F97E}" type="slidenum">
              <a:rPr lang="en-GB" smtClean="0"/>
              <a:t>‹#›</a:t>
            </a:fld>
            <a:endParaRPr lang="en-GB"/>
          </a:p>
        </p:txBody>
      </p:sp>
    </p:spTree>
    <p:extLst>
      <p:ext uri="{BB962C8B-B14F-4D97-AF65-F5344CB8AC3E}">
        <p14:creationId xmlns:p14="http://schemas.microsoft.com/office/powerpoint/2010/main" val="2952906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8988CFF-A44A-4338-80EC-576E941512F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121B99F-A1D2-426E-8E38-68535F8D06D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28F16DF-5B0C-4823-B338-D2053E5EA49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A3C8D8-3226-4AC9-B8DA-FDDA1528D045}" type="datetimeFigureOut">
              <a:rPr lang="en-GB" smtClean="0"/>
              <a:t>22/05/2018</a:t>
            </a:fld>
            <a:endParaRPr lang="en-GB"/>
          </a:p>
        </p:txBody>
      </p:sp>
      <p:sp>
        <p:nvSpPr>
          <p:cNvPr id="5" name="Footer Placeholder 4">
            <a:extLst>
              <a:ext uri="{FF2B5EF4-FFF2-40B4-BE49-F238E27FC236}">
                <a16:creationId xmlns:a16="http://schemas.microsoft.com/office/drawing/2014/main" id="{975B8315-CA5D-42FD-A561-68A17ED91C7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7B85D18-244B-4B7B-A145-AA0028E5440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0756B5-1756-446C-9676-DFB68CF5F97E}" type="slidenum">
              <a:rPr lang="en-GB" smtClean="0"/>
              <a:t>‹#›</a:t>
            </a:fld>
            <a:endParaRPr lang="en-GB"/>
          </a:p>
        </p:txBody>
      </p:sp>
    </p:spTree>
    <p:extLst>
      <p:ext uri="{BB962C8B-B14F-4D97-AF65-F5344CB8AC3E}">
        <p14:creationId xmlns:p14="http://schemas.microsoft.com/office/powerpoint/2010/main" val="3488115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4.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1738102" y="1157359"/>
            <a:ext cx="8953983" cy="3022804"/>
          </a:xfrm>
          <a:prstGeom prst="rect">
            <a:avLst/>
          </a:prstGeom>
        </p:spPr>
      </p:pic>
      <p:sp>
        <p:nvSpPr>
          <p:cNvPr id="11" name="TextBox 10"/>
          <p:cNvSpPr txBox="1"/>
          <p:nvPr/>
        </p:nvSpPr>
        <p:spPr>
          <a:xfrm>
            <a:off x="4746077" y="4487228"/>
            <a:ext cx="6379123" cy="1754326"/>
          </a:xfrm>
          <a:prstGeom prst="rect">
            <a:avLst/>
          </a:prstGeom>
          <a:noFill/>
        </p:spPr>
        <p:txBody>
          <a:bodyPr wrap="square" rtlCol="0">
            <a:spAutoFit/>
          </a:bodyPr>
          <a:lstStyle/>
          <a:p>
            <a:pPr marL="285750" indent="-285750">
              <a:buFont typeface="Arial" panose="020B0604020202020204" pitchFamily="34" charset="0"/>
              <a:buChar char="•"/>
            </a:pPr>
            <a:r>
              <a:rPr lang="en-GB" dirty="0"/>
              <a:t>Additional multi-use sports hall extending along perimeter wall </a:t>
            </a:r>
          </a:p>
          <a:p>
            <a:pPr marL="285750" indent="-285750">
              <a:buFont typeface="Arial" panose="020B0604020202020204" pitchFamily="34" charset="0"/>
              <a:buChar char="•"/>
            </a:pPr>
            <a:r>
              <a:rPr lang="en-GB" dirty="0"/>
              <a:t>Mixed use room off second hall</a:t>
            </a:r>
          </a:p>
          <a:p>
            <a:pPr marL="285750" indent="-285750">
              <a:buFont typeface="Arial" panose="020B0604020202020204" pitchFamily="34" charset="0"/>
              <a:buChar char="•"/>
            </a:pPr>
            <a:r>
              <a:rPr lang="en-GB" dirty="0"/>
              <a:t>Gym on mezzanine floor</a:t>
            </a:r>
          </a:p>
          <a:p>
            <a:pPr marL="285750" indent="-285750">
              <a:buFont typeface="Arial" panose="020B0604020202020204" pitchFamily="34" charset="0"/>
              <a:buChar char="•"/>
            </a:pPr>
            <a:r>
              <a:rPr lang="en-GB" dirty="0"/>
              <a:t>Turnkey D&amp;B solution </a:t>
            </a:r>
          </a:p>
          <a:p>
            <a:pPr marL="285750" indent="-285750">
              <a:buFont typeface="Arial" panose="020B0604020202020204" pitchFamily="34" charset="0"/>
              <a:buChar char="•"/>
            </a:pPr>
            <a:r>
              <a:rPr lang="en-GB" dirty="0"/>
              <a:t>8 week shell completion estimate</a:t>
            </a:r>
          </a:p>
          <a:p>
            <a:pPr marL="285750" indent="-285750">
              <a:buFont typeface="Arial" panose="020B0604020202020204" pitchFamily="34" charset="0"/>
              <a:buChar char="•"/>
            </a:pPr>
            <a:r>
              <a:rPr lang="en-GB" dirty="0"/>
              <a:t>Internal fitout using trades/in-house labour</a:t>
            </a:r>
          </a:p>
        </p:txBody>
      </p:sp>
      <p:pic>
        <p:nvPicPr>
          <p:cNvPr id="10" name="Picture 9"/>
          <p:cNvPicPr>
            <a:picLocks noChangeAspect="1"/>
          </p:cNvPicPr>
          <p:nvPr/>
        </p:nvPicPr>
        <p:blipFill rotWithShape="1">
          <a:blip r:embed="rId3"/>
          <a:srcRect r="25310"/>
          <a:stretch/>
        </p:blipFill>
        <p:spPr>
          <a:xfrm>
            <a:off x="1614047" y="4219811"/>
            <a:ext cx="2066746" cy="2595689"/>
          </a:xfrm>
          <a:prstGeom prst="rect">
            <a:avLst/>
          </a:prstGeom>
        </p:spPr>
      </p:pic>
      <p:sp>
        <p:nvSpPr>
          <p:cNvPr id="15" name="Rectangle 14"/>
          <p:cNvSpPr/>
          <p:nvPr/>
        </p:nvSpPr>
        <p:spPr>
          <a:xfrm>
            <a:off x="6734820" y="1339565"/>
            <a:ext cx="3486471" cy="244698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https://www.dropbox.com/s/jlajom6gh0omo55/DASC%20Multi-use%20Hall%20Extension%20JP%20AGM.pptm?dl=0</a:t>
            </a:r>
          </a:p>
        </p:txBody>
      </p:sp>
      <p:sp>
        <p:nvSpPr>
          <p:cNvPr id="17" name="Rectangle 16"/>
          <p:cNvSpPr/>
          <p:nvPr/>
        </p:nvSpPr>
        <p:spPr>
          <a:xfrm>
            <a:off x="1873254" y="1332941"/>
            <a:ext cx="8341414" cy="244698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https://www.dropbox.com/s/jlajom6gh0omo55/DASC%20Multi-use%20Hall%20Extension%20JP%20AGM.pptm?dl=0</a:t>
            </a:r>
          </a:p>
        </p:txBody>
      </p:sp>
      <p:sp>
        <p:nvSpPr>
          <p:cNvPr id="18" name="Rectangle 17"/>
          <p:cNvSpPr/>
          <p:nvPr/>
        </p:nvSpPr>
        <p:spPr>
          <a:xfrm>
            <a:off x="1894029" y="4140515"/>
            <a:ext cx="1958865" cy="219749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https://www.dropbox.com/s/jlajom6gh0omo55/DASC%20Multi-use%20Hall%20Extension%20JP%20AGM.pptm?dl=0</a:t>
            </a:r>
          </a:p>
        </p:txBody>
      </p:sp>
      <p:sp>
        <p:nvSpPr>
          <p:cNvPr id="12" name="Rectangle 11">
            <a:extLst>
              <a:ext uri="{FF2B5EF4-FFF2-40B4-BE49-F238E27FC236}">
                <a16:creationId xmlns:a16="http://schemas.microsoft.com/office/drawing/2014/main" id="{B8438D84-1A22-4468-BD1A-C89CB3C38E18}"/>
              </a:ext>
            </a:extLst>
          </p:cNvPr>
          <p:cNvSpPr/>
          <p:nvPr/>
        </p:nvSpPr>
        <p:spPr>
          <a:xfrm>
            <a:off x="0" y="0"/>
            <a:ext cx="12192000" cy="1140643"/>
          </a:xfrm>
          <a:prstGeom prst="rect">
            <a:avLst/>
          </a:prstGeom>
          <a:solidFill>
            <a:srgbClr val="33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4000" b="1" dirty="0"/>
              <a:t>Recap: Plan View</a:t>
            </a:r>
          </a:p>
        </p:txBody>
      </p:sp>
    </p:spTree>
    <p:extLst>
      <p:ext uri="{BB962C8B-B14F-4D97-AF65-F5344CB8AC3E}">
        <p14:creationId xmlns:p14="http://schemas.microsoft.com/office/powerpoint/2010/main" val="2367544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705100" y="1559452"/>
            <a:ext cx="7605091" cy="5159401"/>
          </a:xfrm>
          <a:prstGeom prst="rect">
            <a:avLst/>
          </a:prstGeom>
        </p:spPr>
      </p:pic>
      <p:sp>
        <p:nvSpPr>
          <p:cNvPr id="6" name="Rectangle 5">
            <a:extLst>
              <a:ext uri="{FF2B5EF4-FFF2-40B4-BE49-F238E27FC236}">
                <a16:creationId xmlns:a16="http://schemas.microsoft.com/office/drawing/2014/main" id="{C9FA5C86-7AA3-46B5-9E56-30EDDAFA3C1C}"/>
              </a:ext>
            </a:extLst>
          </p:cNvPr>
          <p:cNvSpPr/>
          <p:nvPr/>
        </p:nvSpPr>
        <p:spPr>
          <a:xfrm>
            <a:off x="0" y="0"/>
            <a:ext cx="12192000" cy="1140643"/>
          </a:xfrm>
          <a:prstGeom prst="rect">
            <a:avLst/>
          </a:prstGeom>
          <a:solidFill>
            <a:srgbClr val="3366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GB" sz="4000" b="1" dirty="0"/>
              <a:t>Recap: Front/Side Elevation</a:t>
            </a:r>
          </a:p>
        </p:txBody>
      </p:sp>
    </p:spTree>
    <p:extLst>
      <p:ext uri="{BB962C8B-B14F-4D97-AF65-F5344CB8AC3E}">
        <p14:creationId xmlns:p14="http://schemas.microsoft.com/office/powerpoint/2010/main" val="26361057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ctrTitle"/>
          </p:nvPr>
        </p:nvSpPr>
        <p:spPr>
          <a:xfrm>
            <a:off x="0" y="0"/>
            <a:ext cx="12192013" cy="669303"/>
          </a:xfrm>
          <a:solidFill>
            <a:schemeClr val="accent3">
              <a:lumMod val="75000"/>
              <a:alpha val="12157"/>
            </a:schemeClr>
          </a:solidFill>
        </p:spPr>
        <p:txBody>
          <a:bodyPr anchor="ctr">
            <a:normAutofit/>
          </a:bodyPr>
          <a:lstStyle/>
          <a:p>
            <a:pPr algn="l"/>
            <a:r>
              <a:rPr lang="en-GB" sz="2400" b="1" dirty="0">
                <a:solidFill>
                  <a:srgbClr val="00632C"/>
                </a:solidFill>
              </a:rPr>
              <a:t>Comparison</a:t>
            </a:r>
          </a:p>
        </p:txBody>
      </p:sp>
      <p:graphicFrame>
        <p:nvGraphicFramePr>
          <p:cNvPr id="7" name="Object 6"/>
          <p:cNvGraphicFramePr>
            <a:graphicFrameLocks noChangeAspect="1"/>
          </p:cNvGraphicFramePr>
          <p:nvPr>
            <p:extLst>
              <p:ext uri="{D42A27DB-BD31-4B8C-83A1-F6EECF244321}">
                <p14:modId xmlns:p14="http://schemas.microsoft.com/office/powerpoint/2010/main" val="3257530075"/>
              </p:ext>
            </p:extLst>
          </p:nvPr>
        </p:nvGraphicFramePr>
        <p:xfrm>
          <a:off x="3487918" y="1228226"/>
          <a:ext cx="4965150" cy="5519940"/>
        </p:xfrm>
        <a:graphic>
          <a:graphicData uri="http://schemas.openxmlformats.org/presentationml/2006/ole">
            <mc:AlternateContent xmlns:mc="http://schemas.openxmlformats.org/markup-compatibility/2006">
              <mc:Choice xmlns:v="urn:schemas-microsoft-com:vml" Requires="v">
                <p:oleObj spid="_x0000_s1028" name="Worksheet" r:id="rId3" imgW="7029536" imgH="7994525" progId="Excel.Sheet.12">
                  <p:embed/>
                </p:oleObj>
              </mc:Choice>
              <mc:Fallback>
                <p:oleObj name="Worksheet" r:id="rId3" imgW="7029536" imgH="7994525" progId="Excel.Sheet.12">
                  <p:embed/>
                  <p:pic>
                    <p:nvPicPr>
                      <p:cNvPr id="7" name="Object 6"/>
                      <p:cNvPicPr/>
                      <p:nvPr/>
                    </p:nvPicPr>
                    <p:blipFill>
                      <a:blip r:embed="rId4"/>
                      <a:stretch>
                        <a:fillRect/>
                      </a:stretch>
                    </p:blipFill>
                    <p:spPr>
                      <a:xfrm>
                        <a:off x="3487918" y="1228226"/>
                        <a:ext cx="4965150" cy="5519940"/>
                      </a:xfrm>
                      <a:prstGeom prst="rect">
                        <a:avLst/>
                      </a:prstGeom>
                    </p:spPr>
                  </p:pic>
                </p:oleObj>
              </mc:Fallback>
            </mc:AlternateContent>
          </a:graphicData>
        </a:graphic>
      </p:graphicFrame>
      <p:sp>
        <p:nvSpPr>
          <p:cNvPr id="4" name="Rectangle 3">
            <a:extLst>
              <a:ext uri="{FF2B5EF4-FFF2-40B4-BE49-F238E27FC236}">
                <a16:creationId xmlns:a16="http://schemas.microsoft.com/office/drawing/2014/main" id="{A4108A96-485A-48FD-B04F-D094461003FF}"/>
              </a:ext>
            </a:extLst>
          </p:cNvPr>
          <p:cNvSpPr/>
          <p:nvPr/>
        </p:nvSpPr>
        <p:spPr>
          <a:xfrm>
            <a:off x="0" y="0"/>
            <a:ext cx="12192000" cy="1140643"/>
          </a:xfrm>
          <a:prstGeom prst="rect">
            <a:avLst/>
          </a:prstGeom>
          <a:solidFill>
            <a:srgbClr val="3366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GB" sz="4000" b="1" dirty="0"/>
              <a:t>Tender Comparison</a:t>
            </a:r>
          </a:p>
        </p:txBody>
      </p:sp>
    </p:spTree>
    <p:extLst>
      <p:ext uri="{BB962C8B-B14F-4D97-AF65-F5344CB8AC3E}">
        <p14:creationId xmlns:p14="http://schemas.microsoft.com/office/powerpoint/2010/main" val="42541831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1A9A2A7-EB15-4050-A677-D97B92DB8593}"/>
              </a:ext>
            </a:extLst>
          </p:cNvPr>
          <p:cNvSpPr/>
          <p:nvPr/>
        </p:nvSpPr>
        <p:spPr>
          <a:xfrm>
            <a:off x="0" y="0"/>
            <a:ext cx="12192000" cy="1140643"/>
          </a:xfrm>
          <a:prstGeom prst="rect">
            <a:avLst/>
          </a:prstGeom>
          <a:solidFill>
            <a:srgbClr val="3366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GB" sz="4000" b="1" dirty="0"/>
              <a:t>High Peak Architects &amp; The Sport Business</a:t>
            </a:r>
          </a:p>
        </p:txBody>
      </p:sp>
      <p:sp>
        <p:nvSpPr>
          <p:cNvPr id="3" name="Rectangle 2">
            <a:extLst>
              <a:ext uri="{FF2B5EF4-FFF2-40B4-BE49-F238E27FC236}">
                <a16:creationId xmlns:a16="http://schemas.microsoft.com/office/drawing/2014/main" id="{739C7B42-7653-479C-80BD-B4194C52BE9B}"/>
              </a:ext>
            </a:extLst>
          </p:cNvPr>
          <p:cNvSpPr/>
          <p:nvPr/>
        </p:nvSpPr>
        <p:spPr>
          <a:xfrm>
            <a:off x="3048000" y="-6727626"/>
            <a:ext cx="6096000" cy="646331"/>
          </a:xfrm>
          <a:prstGeom prst="rect">
            <a:avLst/>
          </a:prstGeom>
        </p:spPr>
        <p:txBody>
          <a:bodyPr>
            <a:spAutoFit/>
          </a:bodyPr>
          <a:lstStyle/>
          <a:p>
            <a:br>
              <a:rPr lang="en-GB" dirty="0"/>
            </a:br>
            <a:endParaRPr lang="en-GB" dirty="0"/>
          </a:p>
        </p:txBody>
      </p:sp>
      <p:sp>
        <p:nvSpPr>
          <p:cNvPr id="6" name="Rectangle 5">
            <a:extLst>
              <a:ext uri="{FF2B5EF4-FFF2-40B4-BE49-F238E27FC236}">
                <a16:creationId xmlns:a16="http://schemas.microsoft.com/office/drawing/2014/main" id="{46F4E02D-71B9-4EC7-9530-97BDFA46C3BE}"/>
              </a:ext>
            </a:extLst>
          </p:cNvPr>
          <p:cNvSpPr/>
          <p:nvPr/>
        </p:nvSpPr>
        <p:spPr>
          <a:xfrm>
            <a:off x="314225" y="1467531"/>
            <a:ext cx="5964025" cy="4278094"/>
          </a:xfrm>
          <a:prstGeom prst="rect">
            <a:avLst/>
          </a:prstGeom>
        </p:spPr>
        <p:txBody>
          <a:bodyPr wrap="square">
            <a:spAutoFit/>
          </a:bodyPr>
          <a:lstStyle/>
          <a:p>
            <a:r>
              <a:rPr lang="en-GB" sz="2000" b="1" dirty="0"/>
              <a:t>High Peak Architects</a:t>
            </a:r>
          </a:p>
          <a:p>
            <a:pPr marL="285750" indent="-285750">
              <a:buFont typeface="Arial" panose="020B0604020202020204" pitchFamily="34" charset="0"/>
              <a:buChar char="•"/>
            </a:pPr>
            <a:r>
              <a:rPr lang="en-GB" dirty="0"/>
              <a:t>DASC has formally engaged the services of High Peak Architects to act as Principal Designer under the terms of the CDM regulations 2015</a:t>
            </a:r>
            <a:br>
              <a:rPr lang="en-GB" dirty="0"/>
            </a:br>
            <a:r>
              <a:rPr lang="en-GB" dirty="0"/>
              <a:t>PD responsible for planning, managing, monitoring and coordinating health and safety in the pre-construction phase of a project.</a:t>
            </a:r>
          </a:p>
          <a:p>
            <a:pPr marL="285750" indent="-285750">
              <a:buFont typeface="Arial" panose="020B0604020202020204" pitchFamily="34" charset="0"/>
              <a:buChar char="•"/>
            </a:pPr>
            <a:r>
              <a:rPr lang="en-GB" dirty="0"/>
              <a:t>We will work with HPA in the coming weeks as they undertake initial surveys at DASC</a:t>
            </a:r>
          </a:p>
          <a:p>
            <a:pPr marL="285750" indent="-285750">
              <a:buFont typeface="Arial" panose="020B0604020202020204" pitchFamily="34" charset="0"/>
              <a:buChar char="•"/>
            </a:pPr>
            <a:r>
              <a:rPr lang="en-GB" dirty="0"/>
              <a:t>The project will be run by HPA who will proceed according to the 8 RIBA work stages</a:t>
            </a:r>
          </a:p>
          <a:p>
            <a:pPr marL="285750" indent="-285750">
              <a:buFont typeface="Arial" panose="020B0604020202020204" pitchFamily="34" charset="0"/>
              <a:buChar char="•"/>
            </a:pPr>
            <a:r>
              <a:rPr lang="en-GB" dirty="0"/>
              <a:t>We currently sit between Preparation and Brief and Concept Design</a:t>
            </a:r>
          </a:p>
          <a:p>
            <a:pPr marL="285750" indent="-285750">
              <a:buFont typeface="Arial" panose="020B0604020202020204" pitchFamily="34" charset="0"/>
              <a:buChar char="•"/>
            </a:pPr>
            <a:r>
              <a:rPr lang="en-GB" dirty="0"/>
              <a:t>Will resubmit the drawings once a full specification has been agreed internally</a:t>
            </a:r>
          </a:p>
        </p:txBody>
      </p:sp>
      <p:sp>
        <p:nvSpPr>
          <p:cNvPr id="7" name="Rectangle 6">
            <a:extLst>
              <a:ext uri="{FF2B5EF4-FFF2-40B4-BE49-F238E27FC236}">
                <a16:creationId xmlns:a16="http://schemas.microsoft.com/office/drawing/2014/main" id="{572CD7C4-05B3-4272-9026-37C54FEE0D0C}"/>
              </a:ext>
            </a:extLst>
          </p:cNvPr>
          <p:cNvSpPr/>
          <p:nvPr/>
        </p:nvSpPr>
        <p:spPr>
          <a:xfrm>
            <a:off x="6429080" y="1467531"/>
            <a:ext cx="5536676" cy="4278094"/>
          </a:xfrm>
          <a:prstGeom prst="rect">
            <a:avLst/>
          </a:prstGeom>
        </p:spPr>
        <p:txBody>
          <a:bodyPr wrap="square">
            <a:spAutoFit/>
          </a:bodyPr>
          <a:lstStyle/>
          <a:p>
            <a:r>
              <a:rPr lang="en-GB" sz="2000" b="1" dirty="0"/>
              <a:t>The Sport Business</a:t>
            </a:r>
          </a:p>
          <a:p>
            <a:r>
              <a:rPr lang="en-GB" dirty="0"/>
              <a:t>At the same time we will re-engage the services of The Sport Business, a specialist consultancy which specialises in securing grants for small/voluntary sports organisations.  I estimate we require in the region of £350k for a full turnkey solution.  TSB have indicated they are confident we can raise upwards of 75% of this cost.  The Total Cost of Ownership will be realised once tenders come back from appropriate contractors, and it will be up to us to provide the shortfall through fundraising activities.  Suggestions for fundraising and alternative sources of funding are encouraged from all club members. </a:t>
            </a:r>
            <a:br>
              <a:rPr lang="en-GB" dirty="0"/>
            </a:br>
            <a:br>
              <a:rPr lang="en-GB" dirty="0"/>
            </a:br>
            <a:endParaRPr lang="en-GB" dirty="0"/>
          </a:p>
        </p:txBody>
      </p:sp>
      <p:sp>
        <p:nvSpPr>
          <p:cNvPr id="8" name="Rectangle 7">
            <a:extLst>
              <a:ext uri="{FF2B5EF4-FFF2-40B4-BE49-F238E27FC236}">
                <a16:creationId xmlns:a16="http://schemas.microsoft.com/office/drawing/2014/main" id="{BAE98406-A4BA-4412-BC16-B3958E03C135}"/>
              </a:ext>
            </a:extLst>
          </p:cNvPr>
          <p:cNvSpPr/>
          <p:nvPr/>
        </p:nvSpPr>
        <p:spPr>
          <a:xfrm>
            <a:off x="480767" y="6015349"/>
            <a:ext cx="11230465" cy="646331"/>
          </a:xfrm>
          <a:prstGeom prst="rect">
            <a:avLst/>
          </a:prstGeom>
        </p:spPr>
        <p:txBody>
          <a:bodyPr wrap="square">
            <a:spAutoFit/>
          </a:bodyPr>
          <a:lstStyle/>
          <a:p>
            <a:r>
              <a:rPr lang="en-GB" dirty="0"/>
              <a:t>Both HPA and TSB have undertaken to invoice only for work undertaken.  In this way the club limits its exposure to risk and unquantifiable expense.</a:t>
            </a:r>
          </a:p>
        </p:txBody>
      </p:sp>
    </p:spTree>
    <p:extLst>
      <p:ext uri="{BB962C8B-B14F-4D97-AF65-F5344CB8AC3E}">
        <p14:creationId xmlns:p14="http://schemas.microsoft.com/office/powerpoint/2010/main" val="2124732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1A9A2A7-EB15-4050-A677-D97B92DB8593}"/>
              </a:ext>
            </a:extLst>
          </p:cNvPr>
          <p:cNvSpPr/>
          <p:nvPr/>
        </p:nvSpPr>
        <p:spPr>
          <a:xfrm>
            <a:off x="0" y="0"/>
            <a:ext cx="12192000" cy="1140643"/>
          </a:xfrm>
          <a:prstGeom prst="rect">
            <a:avLst/>
          </a:prstGeom>
          <a:solidFill>
            <a:srgbClr val="3366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GB" sz="4000" b="1" dirty="0"/>
              <a:t>High Peak Architects: Overview</a:t>
            </a:r>
          </a:p>
        </p:txBody>
      </p:sp>
      <p:sp>
        <p:nvSpPr>
          <p:cNvPr id="6" name="TextBox 5">
            <a:extLst>
              <a:ext uri="{FF2B5EF4-FFF2-40B4-BE49-F238E27FC236}">
                <a16:creationId xmlns:a16="http://schemas.microsoft.com/office/drawing/2014/main" id="{844A3508-B240-4528-873E-4B7049AAEEC2}"/>
              </a:ext>
            </a:extLst>
          </p:cNvPr>
          <p:cNvSpPr txBox="1"/>
          <p:nvPr/>
        </p:nvSpPr>
        <p:spPr>
          <a:xfrm>
            <a:off x="365905" y="1774953"/>
            <a:ext cx="5730095" cy="2031325"/>
          </a:xfrm>
          <a:prstGeom prst="rect">
            <a:avLst/>
          </a:prstGeom>
          <a:noFill/>
        </p:spPr>
        <p:txBody>
          <a:bodyPr wrap="none" rtlCol="0">
            <a:spAutoFit/>
          </a:bodyPr>
          <a:lstStyle/>
          <a:p>
            <a:pPr marL="285750" indent="-285750">
              <a:buFont typeface="Arial" panose="020B0604020202020204" pitchFamily="34" charset="0"/>
              <a:buChar char="•"/>
            </a:pPr>
            <a:r>
              <a:rPr lang="en-GB" dirty="0"/>
              <a:t>Specialise in educational, leisure &amp; community buildings</a:t>
            </a:r>
          </a:p>
          <a:p>
            <a:pPr marL="285750" indent="-285750">
              <a:buFont typeface="Arial" panose="020B0604020202020204" pitchFamily="34" charset="0"/>
              <a:buChar char="•"/>
            </a:pPr>
            <a:r>
              <a:rPr lang="en-GB" dirty="0"/>
              <a:t>Strong understanding of DASC aims &amp; objectives</a:t>
            </a:r>
          </a:p>
          <a:p>
            <a:pPr marL="285750" indent="-285750">
              <a:buFont typeface="Arial" panose="020B0604020202020204" pitchFamily="34" charset="0"/>
              <a:buChar char="•"/>
            </a:pPr>
            <a:r>
              <a:rPr lang="en-GB" dirty="0"/>
              <a:t>Best value for money</a:t>
            </a:r>
          </a:p>
          <a:p>
            <a:pPr marL="285750" indent="-285750">
              <a:buFont typeface="Arial" panose="020B0604020202020204" pitchFamily="34" charset="0"/>
              <a:buChar char="•"/>
            </a:pPr>
            <a:r>
              <a:rPr lang="en-GB" dirty="0"/>
              <a:t>Work closely w/client</a:t>
            </a:r>
          </a:p>
          <a:p>
            <a:pPr marL="285750" indent="-285750">
              <a:buFont typeface="Arial" panose="020B0604020202020204" pitchFamily="34" charset="0"/>
              <a:buChar char="•"/>
            </a:pPr>
            <a:r>
              <a:rPr lang="en-GB" dirty="0"/>
              <a:t>Local firm/staff</a:t>
            </a:r>
          </a:p>
          <a:p>
            <a:pPr marL="285750" indent="-285750">
              <a:buFont typeface="Arial" panose="020B0604020202020204" pitchFamily="34" charset="0"/>
              <a:buChar char="•"/>
            </a:pPr>
            <a:r>
              <a:rPr lang="en-GB" dirty="0"/>
              <a:t>Established 2011</a:t>
            </a:r>
          </a:p>
          <a:p>
            <a:pPr marL="285750" indent="-285750">
              <a:buFont typeface="Arial" panose="020B0604020202020204" pitchFamily="34" charset="0"/>
              <a:buChar char="•"/>
            </a:pPr>
            <a:r>
              <a:rPr lang="en-GB" dirty="0"/>
              <a:t>Imaginative &amp; pragmatic designs</a:t>
            </a:r>
          </a:p>
        </p:txBody>
      </p:sp>
      <p:pic>
        <p:nvPicPr>
          <p:cNvPr id="7" name="Picture 6">
            <a:extLst>
              <a:ext uri="{FF2B5EF4-FFF2-40B4-BE49-F238E27FC236}">
                <a16:creationId xmlns:a16="http://schemas.microsoft.com/office/drawing/2014/main" id="{3CE9E40D-CF4E-4E2A-B0A2-FE35873EFDD5}"/>
              </a:ext>
            </a:extLst>
          </p:cNvPr>
          <p:cNvPicPr>
            <a:picLocks noChangeAspect="1"/>
          </p:cNvPicPr>
          <p:nvPr/>
        </p:nvPicPr>
        <p:blipFill>
          <a:blip r:embed="rId2"/>
          <a:stretch>
            <a:fillRect/>
          </a:stretch>
        </p:blipFill>
        <p:spPr>
          <a:xfrm>
            <a:off x="433634" y="3846548"/>
            <a:ext cx="3815537" cy="2873381"/>
          </a:xfrm>
          <a:prstGeom prst="rect">
            <a:avLst/>
          </a:prstGeom>
        </p:spPr>
      </p:pic>
      <p:pic>
        <p:nvPicPr>
          <p:cNvPr id="8" name="Picture 7">
            <a:extLst>
              <a:ext uri="{FF2B5EF4-FFF2-40B4-BE49-F238E27FC236}">
                <a16:creationId xmlns:a16="http://schemas.microsoft.com/office/drawing/2014/main" id="{1044E5B7-9B08-42D1-B0D7-21425186694B}"/>
              </a:ext>
            </a:extLst>
          </p:cNvPr>
          <p:cNvPicPr>
            <a:picLocks noChangeAspect="1"/>
          </p:cNvPicPr>
          <p:nvPr/>
        </p:nvPicPr>
        <p:blipFill>
          <a:blip r:embed="rId3"/>
          <a:stretch>
            <a:fillRect/>
          </a:stretch>
        </p:blipFill>
        <p:spPr>
          <a:xfrm>
            <a:off x="5297864" y="2321708"/>
            <a:ext cx="6583668" cy="4395092"/>
          </a:xfrm>
          <a:prstGeom prst="rect">
            <a:avLst/>
          </a:prstGeom>
        </p:spPr>
      </p:pic>
    </p:spTree>
    <p:extLst>
      <p:ext uri="{BB962C8B-B14F-4D97-AF65-F5344CB8AC3E}">
        <p14:creationId xmlns:p14="http://schemas.microsoft.com/office/powerpoint/2010/main" val="26749766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1A9A2A7-EB15-4050-A677-D97B92DB8593}"/>
              </a:ext>
            </a:extLst>
          </p:cNvPr>
          <p:cNvSpPr/>
          <p:nvPr/>
        </p:nvSpPr>
        <p:spPr>
          <a:xfrm>
            <a:off x="0" y="0"/>
            <a:ext cx="12192000" cy="1140643"/>
          </a:xfrm>
          <a:prstGeom prst="rect">
            <a:avLst/>
          </a:prstGeom>
          <a:solidFill>
            <a:srgbClr val="3366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GB" sz="4000" b="1" dirty="0"/>
              <a:t>High Peak Architects: Northern Lawn TC, Didsbury</a:t>
            </a:r>
          </a:p>
        </p:txBody>
      </p:sp>
      <p:pic>
        <p:nvPicPr>
          <p:cNvPr id="2" name="Picture 1">
            <a:extLst>
              <a:ext uri="{FF2B5EF4-FFF2-40B4-BE49-F238E27FC236}">
                <a16:creationId xmlns:a16="http://schemas.microsoft.com/office/drawing/2014/main" id="{B41E2DCC-DD78-42FF-94F2-BDEE3ED5514B}"/>
              </a:ext>
            </a:extLst>
          </p:cNvPr>
          <p:cNvPicPr>
            <a:picLocks noChangeAspect="1"/>
          </p:cNvPicPr>
          <p:nvPr/>
        </p:nvPicPr>
        <p:blipFill>
          <a:blip r:embed="rId2"/>
          <a:stretch>
            <a:fillRect/>
          </a:stretch>
        </p:blipFill>
        <p:spPr>
          <a:xfrm>
            <a:off x="1794387" y="1655785"/>
            <a:ext cx="8603225" cy="2255044"/>
          </a:xfrm>
          <a:prstGeom prst="rect">
            <a:avLst/>
          </a:prstGeom>
        </p:spPr>
      </p:pic>
      <p:pic>
        <p:nvPicPr>
          <p:cNvPr id="4" name="Picture 3">
            <a:extLst>
              <a:ext uri="{FF2B5EF4-FFF2-40B4-BE49-F238E27FC236}">
                <a16:creationId xmlns:a16="http://schemas.microsoft.com/office/drawing/2014/main" id="{9F3E5EE1-271C-4A12-B6E3-6EE7C12ACC08}"/>
              </a:ext>
            </a:extLst>
          </p:cNvPr>
          <p:cNvPicPr>
            <a:picLocks noChangeAspect="1"/>
          </p:cNvPicPr>
          <p:nvPr/>
        </p:nvPicPr>
        <p:blipFill>
          <a:blip r:embed="rId3"/>
          <a:stretch>
            <a:fillRect/>
          </a:stretch>
        </p:blipFill>
        <p:spPr>
          <a:xfrm>
            <a:off x="1828799" y="4087131"/>
            <a:ext cx="8534400" cy="2145689"/>
          </a:xfrm>
          <a:prstGeom prst="rect">
            <a:avLst/>
          </a:prstGeom>
        </p:spPr>
      </p:pic>
    </p:spTree>
    <p:extLst>
      <p:ext uri="{BB962C8B-B14F-4D97-AF65-F5344CB8AC3E}">
        <p14:creationId xmlns:p14="http://schemas.microsoft.com/office/powerpoint/2010/main" val="14339606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1A9A2A7-EB15-4050-A677-D97B92DB8593}"/>
              </a:ext>
            </a:extLst>
          </p:cNvPr>
          <p:cNvSpPr/>
          <p:nvPr/>
        </p:nvSpPr>
        <p:spPr>
          <a:xfrm>
            <a:off x="0" y="0"/>
            <a:ext cx="12192000" cy="1140643"/>
          </a:xfrm>
          <a:prstGeom prst="rect">
            <a:avLst/>
          </a:prstGeom>
          <a:solidFill>
            <a:srgbClr val="3366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GB" sz="4000" b="1" dirty="0"/>
              <a:t>Next Steps</a:t>
            </a:r>
          </a:p>
        </p:txBody>
      </p:sp>
      <p:sp>
        <p:nvSpPr>
          <p:cNvPr id="6" name="Rectangle 5">
            <a:extLst>
              <a:ext uri="{FF2B5EF4-FFF2-40B4-BE49-F238E27FC236}">
                <a16:creationId xmlns:a16="http://schemas.microsoft.com/office/drawing/2014/main" id="{6A463C49-21B8-459B-A593-B6F4A44BF293}"/>
              </a:ext>
            </a:extLst>
          </p:cNvPr>
          <p:cNvSpPr/>
          <p:nvPr/>
        </p:nvSpPr>
        <p:spPr>
          <a:xfrm>
            <a:off x="2271663" y="2762931"/>
            <a:ext cx="7648675" cy="1323439"/>
          </a:xfrm>
          <a:prstGeom prst="rect">
            <a:avLst/>
          </a:prstGeom>
        </p:spPr>
        <p:txBody>
          <a:bodyPr wrap="square">
            <a:spAutoFit/>
          </a:bodyPr>
          <a:lstStyle/>
          <a:p>
            <a:pPr marL="342900" indent="-342900">
              <a:buFont typeface="Arial" panose="020B0604020202020204" pitchFamily="34" charset="0"/>
              <a:buChar char="•"/>
            </a:pPr>
            <a:r>
              <a:rPr lang="en-GB" sz="2000" b="1" dirty="0"/>
              <a:t>Consultation @ DASC /25/05</a:t>
            </a:r>
          </a:p>
          <a:p>
            <a:pPr marL="342900" indent="-342900">
              <a:buFont typeface="Arial" panose="020B0604020202020204" pitchFamily="34" charset="0"/>
              <a:buChar char="•"/>
            </a:pPr>
            <a:r>
              <a:rPr lang="en-GB" sz="2000" b="1" dirty="0"/>
              <a:t>Re-engage The Sport Business</a:t>
            </a:r>
          </a:p>
          <a:p>
            <a:pPr marL="342900" indent="-342900">
              <a:buFont typeface="Arial" panose="020B0604020202020204" pitchFamily="34" charset="0"/>
              <a:buChar char="•"/>
            </a:pPr>
            <a:r>
              <a:rPr lang="en-GB" sz="2000" b="1" dirty="0"/>
              <a:t>First site surveys by HPA</a:t>
            </a:r>
          </a:p>
          <a:p>
            <a:pPr marL="342900" indent="-342900">
              <a:buFont typeface="Arial" panose="020B0604020202020204" pitchFamily="34" charset="0"/>
              <a:buChar char="•"/>
            </a:pPr>
            <a:r>
              <a:rPr lang="en-GB" sz="2000" b="1" dirty="0"/>
              <a:t>Proposals drafted in CAD and resubmitted for Planning approval</a:t>
            </a:r>
          </a:p>
        </p:txBody>
      </p:sp>
    </p:spTree>
    <p:extLst>
      <p:ext uri="{BB962C8B-B14F-4D97-AF65-F5344CB8AC3E}">
        <p14:creationId xmlns:p14="http://schemas.microsoft.com/office/powerpoint/2010/main" val="9959985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87</TotalTime>
  <Words>286</Words>
  <Application>Microsoft Office PowerPoint</Application>
  <PresentationFormat>Widescreen</PresentationFormat>
  <Paragraphs>38</Paragraphs>
  <Slides>7</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7</vt:i4>
      </vt:variant>
    </vt:vector>
  </HeadingPairs>
  <TitlesOfParts>
    <vt:vector size="12" baseType="lpstr">
      <vt:lpstr>Arial</vt:lpstr>
      <vt:lpstr>Calibri</vt:lpstr>
      <vt:lpstr>Calibri Light</vt:lpstr>
      <vt:lpstr>Office Theme</vt:lpstr>
      <vt:lpstr>Microsoft Excel Worksheet</vt:lpstr>
      <vt:lpstr>PowerPoint Presentation</vt:lpstr>
      <vt:lpstr>PowerPoint Presentation</vt:lpstr>
      <vt:lpstr>Comparison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 Paul</dc:creator>
  <cp:lastModifiedBy>Jon Paul</cp:lastModifiedBy>
  <cp:revision>7</cp:revision>
  <dcterms:created xsi:type="dcterms:W3CDTF">2018-05-22T11:40:49Z</dcterms:created>
  <dcterms:modified xsi:type="dcterms:W3CDTF">2018-05-22T13:08:21Z</dcterms:modified>
</cp:coreProperties>
</file>